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78" r:id="rId7"/>
    <p:sldId id="258" r:id="rId8"/>
    <p:sldId id="281" r:id="rId9"/>
    <p:sldId id="282" r:id="rId10"/>
    <p:sldId id="284" r:id="rId11"/>
    <p:sldId id="285" r:id="rId12"/>
    <p:sldId id="286" r:id="rId13"/>
    <p:sldId id="287" r:id="rId14"/>
    <p:sldId id="28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92" d="100"/>
          <a:sy n="92" d="100"/>
        </p:scale>
        <p:origin x="1314" y="30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4C94B-C7AB-7E4F-2B12-C879519EA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E14E1-BA3E-4500-8417-553470ECD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51F74-14F5-A79A-8595-163DEFCC8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07117-ED16-F9A4-93D4-16EE80F65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6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7017-A456-109A-048C-C42DD51C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6D3D6-1E5C-5DC0-1191-8082D2E92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A5B32-48BF-75B8-7EF4-460737087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32F47-D0D5-B823-645D-EE700B42E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75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CA13D-2E71-219C-8D66-353B67677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D47DF-F91B-1E67-47C5-42D84607F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77567D-78FC-ED25-F073-C1EF7D508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639D5-5D7A-52E8-2421-5197D7142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8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phill86037@uat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abs/1706.0376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5699" y="1828800"/>
            <a:ext cx="4385409" cy="3200400"/>
          </a:xfrm>
        </p:spPr>
        <p:txBody>
          <a:bodyPr anchor="ctr"/>
          <a:lstStyle/>
          <a:p>
            <a:r>
              <a:rPr lang="en-US" dirty="0"/>
              <a:t>Introduction to Attention Mechanisms in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50787-AEA3-8825-B852-86FBB5BB1BF1}"/>
              </a:ext>
            </a:extLst>
          </p:cNvPr>
          <p:cNvSpPr txBox="1"/>
          <p:nvPr/>
        </p:nvSpPr>
        <p:spPr>
          <a:xfrm>
            <a:off x="7605699" y="4751016"/>
            <a:ext cx="35853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From RNNs to Transformers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3B321-0EEF-076C-521E-C98C6940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30D4-4C5E-16A7-EA0A-D451ADD2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87" y="501652"/>
            <a:ext cx="7865225" cy="552425"/>
          </a:xfrm>
        </p:spPr>
        <p:txBody>
          <a:bodyPr/>
          <a:lstStyle/>
          <a:p>
            <a:r>
              <a:rPr lang="en-US" dirty="0"/>
              <a:t>Advantages of Attention over RNNs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7D571E42-34AA-12DA-855A-941C9AAAEBE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59229" y="2030826"/>
            <a:ext cx="4207626" cy="3091892"/>
          </a:xfrm>
        </p:spPr>
        <p:txBody>
          <a:bodyPr>
            <a:normAutofit/>
          </a:bodyPr>
          <a:lstStyle/>
          <a:p>
            <a:r>
              <a:rPr lang="en-US" dirty="0"/>
              <a:t>Parallel computation → faster training</a:t>
            </a:r>
          </a:p>
          <a:p>
            <a:r>
              <a:rPr lang="en-US" dirty="0"/>
              <a:t>Shorter path length for dependencies → better long-range modeling</a:t>
            </a:r>
          </a:p>
          <a:p>
            <a:r>
              <a:rPr lang="en-US" dirty="0"/>
              <a:t>Interpretability through attention weights visualization</a:t>
            </a:r>
          </a:p>
          <a:p>
            <a:r>
              <a:rPr lang="en-US" dirty="0"/>
              <a:t>Outperforms RNNs and CNNs in translation quality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3A6DFD2-AE54-A18E-15A5-130818CD24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 descr="A diagram of a diagram">
            <a:extLst>
              <a:ext uri="{FF2B5EF4-FFF2-40B4-BE49-F238E27FC236}">
                <a16:creationId xmlns:a16="http://schemas.microsoft.com/office/drawing/2014/main" id="{B5C28029-5605-7117-AA48-2ACF5B91FC7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5829908" y="1344169"/>
            <a:ext cx="5530994" cy="4640995"/>
          </a:xfrm>
        </p:spPr>
      </p:pic>
    </p:spTree>
    <p:extLst>
      <p:ext uri="{BB962C8B-B14F-4D97-AF65-F5344CB8AC3E}">
        <p14:creationId xmlns:p14="http://schemas.microsoft.com/office/powerpoint/2010/main" val="369759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B5D6F-D51B-2FC3-EA8E-118FBA52D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61CE-323E-A11C-2181-79E36D967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17" y="137737"/>
            <a:ext cx="3075708" cy="55845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79450-82BF-7F35-31B9-3458ED31599C}"/>
              </a:ext>
            </a:extLst>
          </p:cNvPr>
          <p:cNvSpPr txBox="1"/>
          <p:nvPr/>
        </p:nvSpPr>
        <p:spPr>
          <a:xfrm>
            <a:off x="93517" y="2941495"/>
            <a:ext cx="44992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Attention mechanisms transformed sequence modeling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RNN attention improved translation, but Transformers revolutionized the field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Attention enables models to scale to longer sequences, larger datasets, and diverse modalities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Continues to inspire state-of-the-art architectures across AI disciplines (Vaswani et al., 2017)</a:t>
            </a:r>
          </a:p>
        </p:txBody>
      </p:sp>
      <p:pic>
        <p:nvPicPr>
          <p:cNvPr id="5" name="Picture 4" descr="A cartoon of a robot with blue eyes">
            <a:extLst>
              <a:ext uri="{FF2B5EF4-FFF2-40B4-BE49-F238E27FC236}">
                <a16:creationId xmlns:a16="http://schemas.microsoft.com/office/drawing/2014/main" id="{7AAD0654-B80A-8E3B-242A-150EB40C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591" y="696191"/>
            <a:ext cx="5808331" cy="51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43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421082"/>
            <a:ext cx="2923309" cy="71938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8" y="3238103"/>
            <a:ext cx="6934201" cy="285018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Patrick Hill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  <a:hlinkClick r:id="rId3"/>
              </a:rPr>
              <a:t>phill86037@uat.edu</a:t>
            </a:r>
            <a:endParaRPr kumimoji="0" lang="en-US" sz="1800" b="0" i="0" u="none" strike="noStrike" kern="1200" cap="none" spc="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August 11, 2025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Note: Illustrations not already cited were created by ChatGPT 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A8B4C-201A-C083-44BD-E9368C2755D8}"/>
              </a:ext>
            </a:extLst>
          </p:cNvPr>
          <p:cNvSpPr txBox="1"/>
          <p:nvPr/>
        </p:nvSpPr>
        <p:spPr>
          <a:xfrm>
            <a:off x="4267198" y="486556"/>
            <a:ext cx="7228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Vaswani, A., Shazeer, N., Parmar, N., Uszkoreit, J., Jones, L., Gomez, A. N., Kaiser, Ł., &amp; Polosukhin, I. (2017). Attention is all you need. arXiv.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4"/>
              </a:rPr>
              <a:t>https://arxiv.org/abs/1706.03762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251616"/>
            <a:ext cx="3415145" cy="1325563"/>
          </a:xfrm>
        </p:spPr>
        <p:txBody>
          <a:bodyPr/>
          <a:lstStyle/>
          <a:p>
            <a:r>
              <a:rPr lang="en-US" dirty="0"/>
              <a:t>Introduction to Attention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6" y="1666094"/>
            <a:ext cx="4249882" cy="326958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Originated as a solution to capture long-range dependencies in sequence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Inspired by human cognitive attention — focusing on relevant parts of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advantage: Allows models to dynamically weigh importance of different sequence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applied in Neural Machine Translation (NMT) to improve encoder-decoder architectures (Vaswani et al., 2017)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group of icons on a blue background">
            <a:extLst>
              <a:ext uri="{FF2B5EF4-FFF2-40B4-BE49-F238E27FC236}">
                <a16:creationId xmlns:a16="http://schemas.microsoft.com/office/drawing/2014/main" id="{39034EA3-FB33-85C6-C1E0-8FE07729D4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817919" y="1236518"/>
            <a:ext cx="6858000" cy="43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72736"/>
            <a:ext cx="3825587" cy="1297817"/>
          </a:xfrm>
        </p:spPr>
        <p:txBody>
          <a:bodyPr/>
          <a:lstStyle/>
          <a:p>
            <a:r>
              <a:rPr lang="en-US" dirty="0"/>
              <a:t>Why Attention Matters in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165087-B382-FDB3-9B9E-D25C8CD8ED3A}"/>
              </a:ext>
            </a:extLst>
          </p:cNvPr>
          <p:cNvSpPr txBox="1"/>
          <p:nvPr/>
        </p:nvSpPr>
        <p:spPr>
          <a:xfrm>
            <a:off x="93517" y="2941495"/>
            <a:ext cx="44992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Traditional RNNs process sequentially — limiting parallelism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Difficulty learning long-range dependencies due to vanishing gradients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Attention enables: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Direct connections between any two positions in sequence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Parallel computation across positions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Revolutionized natural language processing, vision, and multimodal AI (Vaswani et al., 2017)</a:t>
            </a:r>
          </a:p>
        </p:txBody>
      </p:sp>
      <p:pic>
        <p:nvPicPr>
          <p:cNvPr id="6" name="Picture 5" descr="A group of icons on a blue background">
            <a:extLst>
              <a:ext uri="{FF2B5EF4-FFF2-40B4-BE49-F238E27FC236}">
                <a16:creationId xmlns:a16="http://schemas.microsoft.com/office/drawing/2014/main" id="{167AED42-B4D7-116D-29A1-01EB04154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263" y="270165"/>
            <a:ext cx="4572000" cy="6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61" y="136526"/>
            <a:ext cx="5036848" cy="477609"/>
          </a:xfrm>
        </p:spPr>
        <p:txBody>
          <a:bodyPr/>
          <a:lstStyle/>
          <a:p>
            <a:r>
              <a:rPr lang="en-US" dirty="0"/>
              <a:t>Attention in RNN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679" y="2023340"/>
            <a:ext cx="7288212" cy="3719945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Classic setup: Encoder–decoder with RNNs (LSTM/GRU)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Attention computes a context vector at each decoding step based on encoder outputs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The context vector is a weighted sum of the encoder’s hidden states, where the weights are attention scores indicating the relevance of each encoder output to the current decoding step.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Improves translation by focusing on relevant source words for each output word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Eliminates bottleneck of a single fixed-length context vector (Vaswani et al., 2017)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A diagram of a complex structure&#10;&#10;AI-generated content may be incorrect.">
            <a:extLst>
              <a:ext uri="{FF2B5EF4-FFF2-40B4-BE49-F238E27FC236}">
                <a16:creationId xmlns:a16="http://schemas.microsoft.com/office/drawing/2014/main" id="{ACC6FEEB-5100-BEB4-95CD-158BC166D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517" y="2023340"/>
            <a:ext cx="3882737" cy="431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322" y="136526"/>
            <a:ext cx="5493327" cy="4645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Attention Works in RNNs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52373" y="1417393"/>
            <a:ext cx="3943627" cy="445963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Inputs: Query (decoder state), Keys (encoder outputs), Values (encoder outputs)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Compute similarity scores between query and keys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Apply softmax to get attention weights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Weighted sum of values → context vector for next prediction step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Allows adaptive focus on different parts of input per time step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Content Placeholder 16" descr="A diagram of a computer software">
            <a:extLst>
              <a:ext uri="{FF2B5EF4-FFF2-40B4-BE49-F238E27FC236}">
                <a16:creationId xmlns:a16="http://schemas.microsoft.com/office/drawing/2014/main" id="{8CE2BB7D-F28B-AF78-DD6B-4E97451C3215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224155" y="779318"/>
            <a:ext cx="5808518" cy="5735782"/>
          </a:xfr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87" y="501652"/>
            <a:ext cx="7865225" cy="552425"/>
          </a:xfrm>
        </p:spPr>
        <p:txBody>
          <a:bodyPr/>
          <a:lstStyle/>
          <a:p>
            <a:r>
              <a:rPr lang="en-US" dirty="0"/>
              <a:t>From RNN Attention to Self-Attention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070956" y="1708708"/>
            <a:ext cx="3365962" cy="43699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RNN attention still limited by sequential computation</a:t>
            </a:r>
          </a:p>
          <a:p>
            <a:r>
              <a:rPr lang="en-US" dirty="0"/>
              <a:t>Self-attention replaces recurrence with direct interactions between tokens</a:t>
            </a:r>
          </a:p>
          <a:p>
            <a:r>
              <a:rPr lang="en-US" dirty="0"/>
              <a:t>In attention, any token can directly access information from any other token in a single step, eliminating the need to pass information through multiple intermediate positions and thus reducing the maximum dependency path length from 𝑂(𝑛) to 𝑂(1).</a:t>
            </a:r>
          </a:p>
          <a:p>
            <a:r>
              <a:rPr lang="en-US" dirty="0"/>
              <a:t>Forms the foundation of the Transformer (Vaswani et al., 2017)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Content Placeholder 9" descr="A diagram of a network&#10;&#10;AI-generated content may be incorrect.">
            <a:extLst>
              <a:ext uri="{FF2B5EF4-FFF2-40B4-BE49-F238E27FC236}">
                <a16:creationId xmlns:a16="http://schemas.microsoft.com/office/drawing/2014/main" id="{5724ECFE-9578-816D-7D3D-2341510ADE6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5992019" y="1465119"/>
            <a:ext cx="4980781" cy="4891232"/>
          </a:xfr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" y="78051"/>
            <a:ext cx="4357255" cy="44899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Transformer Overview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0027" y="2327276"/>
            <a:ext cx="5733773" cy="369337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Introduced in Attention is All You Need (Vaswani et al., 2017)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Fully attention-based — no recurrence, no convolution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Encoder–decoder architecture with multi-head self-attention and feed-forward layers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Benefits: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Highly parallelizable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Captures global dependencies efficiently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Achieves state-of-the-art results in translation and beyond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Content Placeholder 14" descr="A diagram of a software algorithm">
            <a:extLst>
              <a:ext uri="{FF2B5EF4-FFF2-40B4-BE49-F238E27FC236}">
                <a16:creationId xmlns:a16="http://schemas.microsoft.com/office/drawing/2014/main" id="{407D313A-AD11-FDCF-4AFF-3F7729455A0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498764" y="685801"/>
            <a:ext cx="4436918" cy="506037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EDA2A7-760A-4BB8-718A-67D361FE8DFF}"/>
              </a:ext>
            </a:extLst>
          </p:cNvPr>
          <p:cNvSpPr txBox="1"/>
          <p:nvPr/>
        </p:nvSpPr>
        <p:spPr>
          <a:xfrm>
            <a:off x="498764" y="5902036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(Vaswani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426" y="136526"/>
            <a:ext cx="6203373" cy="567286"/>
          </a:xfrm>
        </p:spPr>
        <p:txBody>
          <a:bodyPr anchor="b"/>
          <a:lstStyle/>
          <a:p>
            <a:r>
              <a:rPr lang="en-US" dirty="0"/>
              <a:t>Scaled Dot-Product Attention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BEB78-4637-2E8F-2FC1-638278D5841B}"/>
              </a:ext>
            </a:extLst>
          </p:cNvPr>
          <p:cNvSpPr txBox="1"/>
          <p:nvPr/>
        </p:nvSpPr>
        <p:spPr>
          <a:xfrm>
            <a:off x="501362" y="1775754"/>
            <a:ext cx="61150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formula: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Scaling prevents large dot products from saturating softmax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efficient using matrix multiplications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Forms the basis of multi-head attention (Vaswani et al., 2017)</a:t>
            </a:r>
          </a:p>
        </p:txBody>
      </p:sp>
      <p:pic>
        <p:nvPicPr>
          <p:cNvPr id="9" name="Picture 8" descr="A black background with white text and symbols&#10;&#10;AI-generated content may be incorrect.">
            <a:extLst>
              <a:ext uri="{FF2B5EF4-FFF2-40B4-BE49-F238E27FC236}">
                <a16:creationId xmlns:a16="http://schemas.microsoft.com/office/drawing/2014/main" id="{7DF8D817-2445-B504-F9A0-F288694CB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08" y="2117544"/>
            <a:ext cx="3467584" cy="523948"/>
          </a:xfrm>
          <a:prstGeom prst="rect">
            <a:avLst/>
          </a:prstGeom>
        </p:spPr>
      </p:pic>
      <p:pic>
        <p:nvPicPr>
          <p:cNvPr id="11" name="Picture 10" descr="A diagram of a software algorithm">
            <a:extLst>
              <a:ext uri="{FF2B5EF4-FFF2-40B4-BE49-F238E27FC236}">
                <a16:creationId xmlns:a16="http://schemas.microsoft.com/office/drawing/2014/main" id="{3AD98102-63DB-EC32-CD70-39D0572C9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984" y="1101436"/>
            <a:ext cx="3153608" cy="4478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D6D26B-6BA9-2783-2080-6257A52ACFD8}"/>
              </a:ext>
            </a:extLst>
          </p:cNvPr>
          <p:cNvSpPr txBox="1"/>
          <p:nvPr/>
        </p:nvSpPr>
        <p:spPr>
          <a:xfrm>
            <a:off x="8188035" y="5257800"/>
            <a:ext cx="235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(Vaswani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00C3-A3E1-9CD5-9A2C-FED3D719A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D02C08-6F05-27A3-C9F9-B043F488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" y="78051"/>
            <a:ext cx="4357255" cy="44899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Multi-Head Attention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0AFA5D9-EB79-998D-CCFA-F3131B82C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6179" y="2662980"/>
            <a:ext cx="5733773" cy="369337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Runs attention multiple times in parallel with different learned projections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Each head focuses on different relationships or positions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Outputs are concatenated and projected back to model dimension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Enables richer representation learning (Vaswani et al., 2017)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7ED6A-4257-982A-5172-A0DE50DC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4" descr="A diagram of a data flow">
            <a:extLst>
              <a:ext uri="{FF2B5EF4-FFF2-40B4-BE49-F238E27FC236}">
                <a16:creationId xmlns:a16="http://schemas.microsoft.com/office/drawing/2014/main" id="{59B6C3EC-02C8-AC38-4D4B-4D3DF095EAC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374073" y="1267691"/>
            <a:ext cx="3584863" cy="47529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A5C55-56AA-ACEB-DED0-3A3C8715DDB4}"/>
              </a:ext>
            </a:extLst>
          </p:cNvPr>
          <p:cNvSpPr txBox="1"/>
          <p:nvPr/>
        </p:nvSpPr>
        <p:spPr>
          <a:xfrm>
            <a:off x="374074" y="6120245"/>
            <a:ext cx="242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(Vaswani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9949263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{CC7DF079-D2F2-4F25-8C58-5089FA349882}TF7521aafa-c748-4c40-a498-ba511be234dc5b1b6097_win32-5039330bb2f3</Template>
  <TotalTime>162</TotalTime>
  <Words>667</Words>
  <Application>Microsoft Office PowerPoint</Application>
  <PresentationFormat>Widescreen</PresentationFormat>
  <Paragraphs>93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Tenorite</vt:lpstr>
      <vt:lpstr>Wingdings</vt:lpstr>
      <vt:lpstr>Custom</vt:lpstr>
      <vt:lpstr>Introduction to Attention Mechanisms in AI</vt:lpstr>
      <vt:lpstr>Introduction to Attention Mechanisms</vt:lpstr>
      <vt:lpstr>Why Attention Matters in AI</vt:lpstr>
      <vt:lpstr>Attention in RNN Models</vt:lpstr>
      <vt:lpstr>How Attention Works in RNNs</vt:lpstr>
      <vt:lpstr>From RNN Attention to Self-Attention</vt:lpstr>
      <vt:lpstr>Transformer Overview</vt:lpstr>
      <vt:lpstr>Scaled Dot-Product Attention</vt:lpstr>
      <vt:lpstr>Multi-Head Attention</vt:lpstr>
      <vt:lpstr>Advantages of Attention over RNNs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Patrick Hill</dc:creator>
  <cp:lastModifiedBy>Patrick Hill</cp:lastModifiedBy>
  <cp:revision>12</cp:revision>
  <dcterms:created xsi:type="dcterms:W3CDTF">2025-08-12T03:20:18Z</dcterms:created>
  <dcterms:modified xsi:type="dcterms:W3CDTF">2025-08-17T00:50:48Z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